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diagrams/data1.xml" ContentType="application/vnd.openxmlformats-officedocument.drawingml+xml+diagram"/>
  <Override PartName="/ppt/diagrams/data2.xml" ContentType="application/vnd.openxmlformats-officedocument.drawingml+xml+diagram"/>
  <Override PartName="/ppt/diagrams/data3.xml" ContentType="application/vnd.openxmlformats-officedocument.drawingml+xml+diagram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BLEU Score by Year (Higher is better)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EN→FR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32.1</c:v>
                </c:pt>
                <c:pt idx="1">
                  <c:v>36.5</c:v>
                </c:pt>
                <c:pt idx="2">
                  <c:v>41.2</c:v>
                </c:pt>
                <c:pt idx="3">
                  <c:v>45.8</c:v>
                </c:pt>
                <c:pt idx="4">
                  <c:v>48.2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EN→ES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35.4</c:v>
                </c:pt>
                <c:pt idx="1">
                  <c:v>39.7</c:v>
                </c:pt>
                <c:pt idx="2">
                  <c:v>44.5</c:v>
                </c:pt>
                <c:pt idx="3">
                  <c:v>49.1</c:v>
                </c:pt>
                <c:pt idx="4">
                  <c:v>51.7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EN→DE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30.8</c:v>
                </c:pt>
                <c:pt idx="1">
                  <c:v>34.2</c:v>
                </c:pt>
                <c:pt idx="2">
                  <c:v>39.1</c:v>
                </c:pt>
                <c:pt idx="3">
                  <c:v>43.5</c:v>
                </c:pt>
                <c:pt idx="4">
                  <c:v>45.9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EN→JA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18.5</c:v>
                </c:pt>
                <c:pt idx="1">
                  <c:v>22.1</c:v>
                </c:pt>
                <c:pt idx="2">
                  <c:v>26.8</c:v>
                </c:pt>
                <c:pt idx="3">
                  <c:v>30.2</c:v>
                </c:pt>
                <c:pt idx="4">
                  <c:v>32.4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EN→ZH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16.2</c:v>
                </c:pt>
                <c:pt idx="1">
                  <c:v>20.5</c:v>
                </c:pt>
                <c:pt idx="2">
                  <c:v>24.9</c:v>
                </c:pt>
                <c:pt idx="3">
                  <c:v>28.1</c:v>
                </c:pt>
                <c:pt idx="4">
                  <c:v>30.1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/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Average translation latency (seconds)</a:t>
            </a:r>
          </a:p>
        </c:rich>
      </c:tx>
      <c:layout/>
      <c:overlay val="0"/>
    </c:title>
    <c:autoTitleDeleted val="0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Avg latency (s)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8.2</c:v>
                </c:pt>
                <c:pt idx="1">
                  <c:v>7.5</c:v>
                </c:pt>
                <c:pt idx="2">
                  <c:v>6.8</c:v>
                </c:pt>
                <c:pt idx="3">
                  <c:v>5.9</c:v>
                </c:pt>
                <c:pt idx="4">
                  <c:v>5.1</c:v>
                </c:pt>
                <c:pt idx="5">
                  <c:v>4.4</c:v>
                </c:pt>
                <c:pt idx="6">
                  <c:v>3.8</c:v>
                </c:pt>
                <c:pt idx="7">
                  <c:v>3.2</c:v>
                </c:pt>
                <c:pt idx="8">
                  <c:v>2.7</c:v>
                </c:pt>
                <c:pt idx="9">
                  <c:v>2.3</c:v>
                </c:pt>
                <c:pt idx="10">
                  <c:v>1.9</c:v>
                </c:pt>
                <c:pt idx="11">
                  <c:v>1.6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/>
        <c:delete val="0"/>
        <c:axPos val="l"/>
        <c:majorGridlines/>
        <c:majorTickMark val="out"/>
        <c:minorTickMark val="none"/>
        <c:tickLblPos val="nextTo"/>
        <c:crossAx val="2118791784"/>
        <c:crosses val="autoZero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t>Document volume by target language (%)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Volume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EN→FR</c:v>
                </c:pt>
                <c:pt idx="1">
                  <c:v>EN→ES</c:v>
                </c:pt>
                <c:pt idx="2">
                  <c:v>EN→DE</c:v>
                </c:pt>
                <c:pt idx="3">
                  <c:v>EN→JA</c:v>
                </c:pt>
                <c:pt idx="4">
                  <c:v>EN→ZH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28</c:v>
                </c:pt>
                <c:pt idx="1">
                  <c:v>22</c:v>
                </c:pt>
                <c:pt idx="2">
                  <c:v>18</c:v>
                </c:pt>
                <c:pt idx="3">
                  <c:v>12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</c:ser>
      </c:pieChart>
    </c:plotArea>
    <c:legend/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0" type="doc">
      <dgm:t>
        <a:p>
          <a:r>
            <a:t>Engineering Team</a:t>
          </a:r>
        </a:p>
      </dgm:t>
    </dgm:pt>
    <dgm:pt modelId="1">
      <dgm:t>
        <a:p>
          <a:r>
            <a:t>Quality Squad</a:t>
          </a:r>
        </a:p>
      </dgm:t>
    </dgm:pt>
    <dgm:pt modelId="2">
      <dgm:t>
        <a:p>
          <a:r>
            <a:t>Performance Squad</a:t>
          </a:r>
        </a:p>
      </dgm:t>
    </dgm:pt>
    <dgm:pt modelId="3">
      <dgm:t>
        <a:p>
          <a:r>
            <a:t>Format Squad</a:t>
          </a:r>
        </a:p>
      </dgm:t>
    </dgm:pt>
    <dgm:pt modelId="4">
      <dgm:t>
        <a:p>
          <a:r>
            <a:t>Infrastructure Squad</a:t>
          </a:r>
        </a:p>
      </dgm:t>
    </dgm:pt>
    <dgm:pt modelId="5">
      <dgm:t>
        <a:p>
          <a:r>
            <a:t>Product Squad</a:t>
          </a:r>
        </a:p>
      </dgm:t>
    </dgm:pt>
  </dgm:ptLst>
</dgm:dataModel>
</file>

<file path=ppt/diagrams/data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0" type="doc">
      <dgm:t>
        <a:p>
          <a:r>
            <a:t>Document Upload</a:t>
          </a:r>
        </a:p>
      </dgm:t>
    </dgm:pt>
    <dgm:pt modelId="1">
      <dgm:t>
        <a:p>
          <a:r>
            <a:t>Quality Check</a:t>
          </a:r>
        </a:p>
      </dgm:t>
    </dgm:pt>
    <dgm:pt modelId="2">
      <dgm:t>
        <a:p>
          <a:r>
            <a:t>Translation</a:t>
          </a:r>
        </a:p>
      </dgm:t>
    </dgm:pt>
    <dgm:pt modelId="3">
      <dgm:t>
        <a:p>
          <a:r>
            <a:t>Format Preservation</a:t>
          </a:r>
        </a:p>
      </dgm:t>
    </dgm:pt>
    <dgm:pt modelId="4">
      <dgm:t>
        <a:p>
          <a:r>
            <a:t>Delivery to User</a:t>
          </a:r>
        </a:p>
      </dgm:t>
    </dgm:pt>
  </dgm:ptLst>
</dgm:dataModel>
</file>

<file path=ppt/diagrams/data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0" type="doc">
      <dgm:t>
        <a:p>
          <a:r>
            <a:t>Load Balancer</a:t>
          </a:r>
        </a:p>
      </dgm:t>
    </dgm:pt>
    <dgm:pt modelId="1">
      <dgm:t>
        <a:p>
          <a:r>
            <a:t>API Gateway</a:t>
          </a:r>
        </a:p>
      </dgm:t>
    </dgm:pt>
    <dgm:pt modelId="2">
      <dgm:t>
        <a:p>
          <a:r>
            <a:t>Translation Workers</a:t>
          </a:r>
        </a:p>
      </dgm:t>
    </dgm:pt>
    <dgm:pt modelId="3">
      <dgm:t>
        <a:p>
          <a:r>
            <a:t>PostgreSQL Database</a:t>
          </a:r>
        </a:p>
      </dgm:t>
    </dgm:pt>
    <dgm:pt modelId="4">
      <dgm:t>
        <a:p>
          <a:r>
            <a:t>Redis Cache</a:t>
          </a:r>
        </a:p>
      </dgm:t>
    </dgm:pt>
    <dgm:pt modelId="5">
      <dgm:t>
        <a:p>
          <a:r>
            <a:t>Object Storage</a:t>
          </a:r>
        </a:p>
      </dgm:t>
    </dgm:pt>
    <dgm:pt modelId="6">
      <dgm:t>
        <a:p>
          <a:r>
            <a:t>Monitoring Stack</a:t>
          </a:r>
        </a:p>
      </dgm:t>
    </dgm:pt>
  </dgm:ptLst>
</dgm:dataModel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Q4 2024 Product Strategy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Office Translator — Internal Roadmap Review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Questions? Reach out to the team.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91440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• Quality improvements: L0, L1, L2 evaluation layers</a:t>
            </a:r>
          </a:p>
          <a:p>
            <a:pPr>
              <a:defRPr sz="1600"/>
            </a:pPr>
            <a:r>
              <a:t>• Format preservation: Word, Excel, PowerPoint, PDF</a:t>
            </a:r>
          </a:p>
          <a:p>
            <a:pPr>
              <a:defRPr sz="1600"/>
            </a:pPr>
            <a:r>
              <a:t>• Performance: caching, async processing, parallelism</a:t>
            </a:r>
          </a:p>
          <a:p>
            <a:pPr>
              <a:defRPr sz="1600"/>
            </a:pPr>
            <a:r>
              <a:t>• New features: glossaries, custom prompts, watermarks</a:t>
            </a:r>
          </a:p>
          <a:p>
            <a:pPr>
              <a:defRPr sz="1600"/>
            </a:pPr>
            <a:r>
              <a:t>• Q1 2025 priorities and resource allocation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Quality Improvements Year-Over-Year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9728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 b="0"/>
              <a:t>BLEU scores have steadily improved across all language pairs since the introduction of neural architectures.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57200" y="2286000"/>
          <a:ext cx="1124712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Project Organization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972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 b="0"/>
              <a:t>Our engineering team is organized into five cross-functional squads: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Translation Pipeline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972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 b="0"/>
              <a:t>Documents flow through four stages before reaching the user: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Latency Improvements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457200" y="1371600"/>
          <a:ext cx="11247120" cy="50292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System Architecture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9728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 b="0"/>
              <a:t>The platform is built on a microservices architecture: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Market Share by Language Pair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1828800" y="1371600"/>
          <a:ext cx="8229600" cy="50292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 2025 Priorities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91440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• Launch L2 Pro premium judge for enterprise customers</a:t>
            </a:r>
          </a:p>
          <a:p>
            <a:pPr>
              <a:defRPr sz="1600"/>
            </a:pPr>
            <a:r>
              <a:t>• Roll out Redis cache cluster to reduce API costs by ~40%</a:t>
            </a:r>
          </a:p>
          <a:p>
            <a:pPr>
              <a:defRPr sz="1600"/>
            </a:pPr>
            <a:r>
              <a:t>• Improve PDF hyperlink preservation (currently 78% success rate)</a:t>
            </a:r>
          </a:p>
          <a:p>
            <a:pPr>
              <a:defRPr sz="1600"/>
            </a:pPr>
            <a:r>
              <a:t>• Add support for 12 additional language pairs (Arabic dialects, etc.)</a:t>
            </a:r>
          </a:p>
          <a:p>
            <a:pPr>
              <a:defRPr sz="1600"/>
            </a:pPr>
            <a:r>
              <a:t>• Reduce average latency below 1 second for documents under 5 pages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