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Bienvenue à tous. Cette présentation couvre notre stratégie de transformation digitale pour 2025. Nous allons explorer nos objectifs ambitieux et le plan d'action pour les atteindre.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400" b="1">
                <a:solidFill>
                  <a:srgbClr val="FFFFFF"/>
                </a:solidFill>
              </a:defRPr>
            </a:pPr>
            <a:r>
              <a:t>TRANSFORMATION DIGITALE 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3891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i="1">
                <a:solidFill>
                  <a:srgbClr val="FFFFFF"/>
                </a:solidFill>
              </a:defRPr>
            </a:pPr>
            <a:r>
              <a:t>Stratégie, Innovation et Excellence Opérationnelle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0066CC"/>
                </a:solidFill>
              </a:defRPr>
            </a:pPr>
            <a:r>
              <a:t>Agenda de la Présentation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spcBef>
                <a:spcPts val="800"/>
              </a:spcBef>
              <a:defRPr sz="2000"/>
            </a:pPr>
            <a:r>
              <a:rPr>
                <a:solidFill>
                  <a:srgbClr val="0066CC"/>
                </a:solidFill>
              </a:rPr>
              <a:t>1. Contexte et Enjeux Stratégiques</a:t>
            </a:r>
          </a:p>
          <a:p>
            <a:pPr>
              <a:spcBef>
                <a:spcPts val="800"/>
              </a:spcBef>
              <a:defRPr sz="2000"/>
            </a:pPr>
            <a:r>
              <a:rPr>
                <a:solidFill>
                  <a:srgbClr val="FF6600"/>
                </a:solidFill>
              </a:rPr>
              <a:t>2. Analyse des Performances 2024</a:t>
            </a:r>
          </a:p>
          <a:p>
            <a:pPr>
              <a:spcBef>
                <a:spcPts val="800"/>
              </a:spcBef>
              <a:defRPr sz="2000"/>
            </a:pPr>
            <a:r>
              <a:rPr>
                <a:solidFill>
                  <a:srgbClr val="0066CC"/>
                </a:solidFill>
              </a:rPr>
              <a:t>3. Objectifs de Transformation Digitale</a:t>
            </a:r>
          </a:p>
          <a:p>
            <a:pPr>
              <a:spcBef>
                <a:spcPts val="800"/>
              </a:spcBef>
              <a:defRPr sz="2000"/>
            </a:pPr>
            <a:r>
              <a:rPr>
                <a:solidFill>
                  <a:srgbClr val="FF6600"/>
                </a:solidFill>
              </a:rPr>
              <a:t>4. Initiatives Clés et Roadmap</a:t>
            </a:r>
          </a:p>
          <a:p>
            <a:pPr>
              <a:spcBef>
                <a:spcPts val="800"/>
              </a:spcBef>
              <a:defRPr sz="2000"/>
            </a:pPr>
            <a:r>
              <a:rPr>
                <a:solidFill>
                  <a:srgbClr val="0066CC"/>
                </a:solidFill>
              </a:rPr>
              <a:t>5. Budget et Ressources</a:t>
            </a:r>
          </a:p>
          <a:p>
            <a:pPr>
              <a:spcBef>
                <a:spcPts val="800"/>
              </a:spcBef>
              <a:defRPr sz="2000"/>
            </a:pPr>
            <a:r>
              <a:rPr>
                <a:solidFill>
                  <a:srgbClr val="FF6600"/>
                </a:solidFill>
              </a:rPr>
              <a:t>6. Indicateurs de Succès et KPIs</a:t>
            </a:r>
          </a:p>
          <a:p>
            <a:pPr>
              <a:spcBef>
                <a:spcPts val="800"/>
              </a:spcBef>
              <a:defRPr sz="2000"/>
            </a:pPr>
            <a:r>
              <a:rPr>
                <a:solidFill>
                  <a:srgbClr val="0066CC"/>
                </a:solidFill>
              </a:rPr>
              <a:t>7. Plan d'Action et Prochaines Étapes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Croissance et Performance Financière</a:t>
            </a:r>
          </a:p>
        </p:txBody>
      </p:sp>
      <p:pic>
        <p:nvPicPr>
          <p:cNvPr id="3" name="Picture 2" descr="ppt_financial_char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828800"/>
            <a:ext cx="6400800" cy="381370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Répartition Budgétaire par Département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31520" y="1828800"/>
          <a:ext cx="768096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6192"/>
                <a:gridCol w="1536192"/>
                <a:gridCol w="1536192"/>
                <a:gridCol w="1536192"/>
                <a:gridCol w="1536192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sz="1400" b="1">
                          <a:solidFill>
                            <a:srgbClr val="FFFFFF"/>
                          </a:solidFill>
                        </a:rPr>
                        <a:t>Département</a:t>
                      </a:r>
                    </a:p>
                  </a:txBody>
                  <a:tcP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b="1">
                          <a:solidFill>
                            <a:srgbClr val="FFFFFF"/>
                          </a:solidFill>
                        </a:rPr>
                        <a:t>Budget 2024 (M€)</a:t>
                      </a:r>
                    </a:p>
                  </a:txBody>
                  <a:tcP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b="1">
                          <a:solidFill>
                            <a:srgbClr val="FFFFFF"/>
                          </a:solidFill>
                        </a:rPr>
                        <a:t>Budget 2025 (M€)</a:t>
                      </a:r>
                    </a:p>
                  </a:txBody>
                  <a:tcP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b="1">
                          <a:solidFill>
                            <a:srgbClr val="FFFFFF"/>
                          </a:solidFill>
                        </a:rPr>
                        <a:t>Variation</a:t>
                      </a:r>
                    </a:p>
                  </a:txBody>
                  <a:tcP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b="1">
                          <a:solidFill>
                            <a:srgbClr val="FFFFFF"/>
                          </a:solidFill>
                        </a:rPr>
                        <a:t>Priorité</a:t>
                      </a:r>
                    </a:p>
                  </a:txBody>
                  <a:tcPr>
                    <a:solidFill>
                      <a:srgbClr val="0066CC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sz="1200"/>
                        <a:t>Recherche &amp; Développement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45.2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58.5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+29.4%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Élevée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sz="1200"/>
                        <a:t>Ventes &amp; Marketing</a:t>
                      </a:r>
                    </a:p>
                  </a:txBody>
                  <a:tcPr>
                    <a:solidFill>
                      <a:srgbClr val="F0F8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38.7</a:t>
                      </a:r>
                    </a:p>
                  </a:txBody>
                  <a:tcPr>
                    <a:solidFill>
                      <a:srgbClr val="F0F8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42.3</a:t>
                      </a:r>
                    </a:p>
                  </a:txBody>
                  <a:tcPr>
                    <a:solidFill>
                      <a:srgbClr val="F0F8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+9.3%</a:t>
                      </a:r>
                    </a:p>
                  </a:txBody>
                  <a:tcPr>
                    <a:solidFill>
                      <a:srgbClr val="F0F8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Élevée</a:t>
                      </a:r>
                    </a:p>
                  </a:txBody>
                  <a:tcPr>
                    <a:solidFill>
                      <a:srgbClr val="F0F8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sz="1200"/>
                        <a:t>Opérations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52.3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55.1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+5.4%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Moyenne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sz="1200"/>
                        <a:t>IT &amp; Infrastructure</a:t>
                      </a:r>
                    </a:p>
                  </a:txBody>
                  <a:tcPr>
                    <a:solidFill>
                      <a:srgbClr val="F0F8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28.5</a:t>
                      </a:r>
                    </a:p>
                  </a:txBody>
                  <a:tcPr>
                    <a:solidFill>
                      <a:srgbClr val="F0F8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35.2</a:t>
                      </a:r>
                    </a:p>
                  </a:txBody>
                  <a:tcPr>
                    <a:solidFill>
                      <a:srgbClr val="F0F8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+23.5%</a:t>
                      </a:r>
                    </a:p>
                  </a:txBody>
                  <a:tcPr>
                    <a:solidFill>
                      <a:srgbClr val="F0F8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Élevée</a:t>
                      </a:r>
                    </a:p>
                  </a:txBody>
                  <a:tcPr>
                    <a:solidFill>
                      <a:srgbClr val="F0F8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sz="1200"/>
                        <a:t>Ressources Humaines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15.8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17.2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+8.9%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Moyenne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sz="1200"/>
                        <a:t>Administration</a:t>
                      </a:r>
                    </a:p>
                  </a:txBody>
                  <a:tcPr>
                    <a:solidFill>
                      <a:srgbClr val="F0F8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12.3</a:t>
                      </a:r>
                    </a:p>
                  </a:txBody>
                  <a:tcPr>
                    <a:solidFill>
                      <a:srgbClr val="F0F8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13.1</a:t>
                      </a:r>
                    </a:p>
                  </a:txBody>
                  <a:tcPr>
                    <a:solidFill>
                      <a:srgbClr val="F0F8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+6.5%</a:t>
                      </a:r>
                    </a:p>
                  </a:txBody>
                  <a:tcPr>
                    <a:solidFill>
                      <a:srgbClr val="F0F8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/>
                        <a:t>Faible</a:t>
                      </a:r>
                    </a:p>
                  </a:txBody>
                  <a:tcPr>
                    <a:solidFill>
                      <a:srgbClr val="F0F8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b="1" sz="1300"/>
                        <a:t>TOTAL</a:t>
                      </a:r>
                    </a:p>
                  </a:txBody>
                  <a:tcPr>
                    <a:solidFill>
                      <a:srgbClr val="FFD7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300"/>
                        <a:t>192.8</a:t>
                      </a:r>
                    </a:p>
                  </a:txBody>
                  <a:tcPr>
                    <a:solidFill>
                      <a:srgbClr val="FFD7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300"/>
                        <a:t>221.4</a:t>
                      </a:r>
                    </a:p>
                  </a:txBody>
                  <a:tcPr>
                    <a:solidFill>
                      <a:srgbClr val="FFD7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300"/>
                        <a:t>+14.8%</a:t>
                      </a:r>
                    </a:p>
                  </a:txBody>
                  <a:tcPr>
                    <a:solidFill>
                      <a:srgbClr val="FFD7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1300"/>
                        <a:t>-</a:t>
                      </a:r>
                    </a:p>
                  </a:txBody>
                  <a:tcPr>
                    <a:solidFill>
                      <a:srgbClr val="FFD7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Initiatives Stratégiques 2025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14400" y="2011680"/>
            <a:ext cx="7315200" cy="914400"/>
          </a:xfrm>
          <a:prstGeom prst="roundRect">
            <a:avLst/>
          </a:prstGeom>
          <a:solidFill>
            <a:srgbClr val="2E7D32"/>
          </a:solidFill>
          <a:ln>
            <a:solidFill>
              <a:srgbClr val="2E7D3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74320"/>
          <a:lstStyle/>
          <a:p>
            <a:pPr algn="l">
              <a:defRPr sz="2200" b="1">
                <a:solidFill>
                  <a:srgbClr val="FFFFFF"/>
                </a:solidFill>
              </a:defRPr>
            </a:pPr>
            <a:r>
              <a:t>Innovation IA</a:t>
            </a:r>
          </a:p>
          <a:p>
            <a:pPr algn="l">
              <a:spcBef>
                <a:spcPts val="500"/>
              </a:spcBef>
              <a:defRPr sz="1600">
                <a:solidFill>
                  <a:srgbClr val="FFFFFF"/>
                </a:solidFill>
              </a:defRPr>
            </a:pPr>
            <a:r>
              <a:t>Intégration IA dans tous les produits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3108960"/>
            <a:ext cx="7315200" cy="914400"/>
          </a:xfrm>
          <a:prstGeom prst="roundRect">
            <a:avLst/>
          </a:prstGeom>
          <a:solidFill>
            <a:srgbClr val="2196F3"/>
          </a:solidFill>
          <a:ln>
            <a:solidFill>
              <a:srgbClr val="2196F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74320"/>
          <a:lstStyle/>
          <a:p>
            <a:pPr algn="l">
              <a:defRPr sz="2200" b="1">
                <a:solidFill>
                  <a:srgbClr val="FFFFFF"/>
                </a:solidFill>
              </a:defRPr>
            </a:pPr>
            <a:r>
              <a:t>Cloud First</a:t>
            </a:r>
          </a:p>
          <a:p>
            <a:pPr algn="l">
              <a:spcBef>
                <a:spcPts val="500"/>
              </a:spcBef>
              <a:defRPr sz="1600">
                <a:solidFill>
                  <a:srgbClr val="FFFFFF"/>
                </a:solidFill>
              </a:defRPr>
            </a:pPr>
            <a:r>
              <a:t>Migration complète vers le cloud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14400" y="4206240"/>
            <a:ext cx="7315200" cy="914400"/>
          </a:xfrm>
          <a:prstGeom prst="roundRect">
            <a:avLst/>
          </a:prstGeom>
          <a:solidFill>
            <a:srgbClr val="FF9800"/>
          </a:solidFill>
          <a:ln>
            <a:solidFill>
              <a:srgbClr val="FF98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74320"/>
          <a:lstStyle/>
          <a:p>
            <a:pPr algn="l">
              <a:defRPr sz="2200" b="1">
                <a:solidFill>
                  <a:srgbClr val="FFFFFF"/>
                </a:solidFill>
              </a:defRPr>
            </a:pPr>
            <a:r>
              <a:t>Customer 360</a:t>
            </a:r>
          </a:p>
          <a:p>
            <a:pPr algn="l">
              <a:spcBef>
                <a:spcPts val="500"/>
              </a:spcBef>
              <a:defRPr sz="1600">
                <a:solidFill>
                  <a:srgbClr val="FFFFFF"/>
                </a:solidFill>
              </a:defRPr>
            </a:pPr>
            <a:r>
              <a:t>Vue unifiée du parcours client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5303520"/>
            <a:ext cx="7315200" cy="914400"/>
          </a:xfrm>
          <a:prstGeom prst="roundRect">
            <a:avLst/>
          </a:prstGeom>
          <a:solidFill>
            <a:srgbClr val="4CAF50"/>
          </a:solidFill>
          <a:ln>
            <a:solidFill>
              <a:srgbClr val="4CAF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74320"/>
          <a:lstStyle/>
          <a:p>
            <a:pPr algn="l">
              <a:defRPr sz="2200" b="1">
                <a:solidFill>
                  <a:srgbClr val="FFFFFF"/>
                </a:solidFill>
              </a:defRPr>
            </a:pPr>
            <a:r>
              <a:t>Green IT</a:t>
            </a:r>
          </a:p>
          <a:p>
            <a:pPr algn="l">
              <a:spcBef>
                <a:spcPts val="500"/>
              </a:spcBef>
              <a:defRPr sz="1600">
                <a:solidFill>
                  <a:srgbClr val="FFFFFF"/>
                </a:solidFill>
              </a:defRPr>
            </a:pPr>
            <a:r>
              <a:t>Neutralité carbone datacenter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Roadmap de Déploiement</a:t>
            </a:r>
          </a:p>
        </p:txBody>
      </p:sp>
      <p:sp>
        <p:nvSpPr>
          <p:cNvPr id="3" name="Oval 2"/>
          <p:cNvSpPr/>
          <p:nvPr/>
        </p:nvSpPr>
        <p:spPr>
          <a:xfrm>
            <a:off x="914400" y="2743200"/>
            <a:ext cx="731520" cy="731520"/>
          </a:xfrm>
          <a:prstGeom prst="ellipse">
            <a:avLst/>
          </a:prstGeom>
          <a:solidFill>
            <a:srgbClr val="4CAF50"/>
          </a:solidFill>
          <a:ln>
            <a:solidFill>
              <a:srgbClr val="4CAF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Q1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840480"/>
            <a:ext cx="12801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4CAF50"/>
                </a:solidFill>
              </a:defRPr>
            </a:pPr>
            <a:r>
              <a:t>Planification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1645920" y="3108960"/>
            <a:ext cx="914400" cy="0"/>
          </a:xfrm>
          <a:prstGeom prst="line">
            <a:avLst/>
          </a:prstGeom>
          <a:ln w="38100">
            <a:solidFill>
              <a:srgbClr val="646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560320" y="2743200"/>
            <a:ext cx="731520" cy="731520"/>
          </a:xfrm>
          <a:prstGeom prst="ellipse">
            <a:avLst/>
          </a:prstGeom>
          <a:solidFill>
            <a:srgbClr val="2196F3"/>
          </a:solidFill>
          <a:ln>
            <a:solidFill>
              <a:srgbClr val="2196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Q2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0" y="3840480"/>
            <a:ext cx="12801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2196F3"/>
                </a:solidFill>
              </a:defRPr>
            </a:pPr>
            <a:r>
              <a:t>Développement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3291839" y="3108960"/>
            <a:ext cx="914401" cy="0"/>
          </a:xfrm>
          <a:prstGeom prst="line">
            <a:avLst/>
          </a:prstGeom>
          <a:ln w="38100">
            <a:solidFill>
              <a:srgbClr val="646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206240" y="2743200"/>
            <a:ext cx="731520" cy="731520"/>
          </a:xfrm>
          <a:prstGeom prst="ellipse">
            <a:avLst/>
          </a:prstGeom>
          <a:solidFill>
            <a:srgbClr val="FF9800"/>
          </a:solidFill>
          <a:ln>
            <a:solidFill>
              <a:srgbClr val="FF98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Q3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31920" y="3840480"/>
            <a:ext cx="12801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FF9800"/>
                </a:solidFill>
              </a:defRPr>
            </a:pPr>
            <a:r>
              <a:t>Tests &amp; Pilotes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937759" y="3108960"/>
            <a:ext cx="914400" cy="0"/>
          </a:xfrm>
          <a:prstGeom prst="line">
            <a:avLst/>
          </a:prstGeom>
          <a:ln w="38100">
            <a:solidFill>
              <a:srgbClr val="646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5852159" y="2743200"/>
            <a:ext cx="731520" cy="731520"/>
          </a:xfrm>
          <a:prstGeom prst="ellipse">
            <a:avLst/>
          </a:prstGeom>
          <a:solidFill>
            <a:srgbClr val="9C27B0"/>
          </a:solidFill>
          <a:ln>
            <a:solidFill>
              <a:srgbClr val="9C27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Q4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77840" y="3840480"/>
            <a:ext cx="12801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9C27B0"/>
                </a:solidFill>
              </a:defRPr>
            </a:pPr>
            <a:r>
              <a:t>Déploiement</a:t>
            </a:r>
          </a:p>
        </p:txBody>
      </p:sp>
      <p:cxnSp>
        <p:nvCxnSpPr>
          <p:cNvPr id="14" name="Connector 13"/>
          <p:cNvCxnSpPr/>
          <p:nvPr/>
        </p:nvCxnSpPr>
        <p:spPr>
          <a:xfrm>
            <a:off x="6583679" y="3108960"/>
            <a:ext cx="914400" cy="0"/>
          </a:xfrm>
          <a:prstGeom prst="line">
            <a:avLst/>
          </a:prstGeom>
          <a:ln w="38100">
            <a:solidFill>
              <a:srgbClr val="646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Prochaines Étapes et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spcBef>
                <a:spcPts val="1000"/>
              </a:spcBef>
              <a:defRPr sz="2000">
                <a:solidFill>
                  <a:srgbClr val="0066CC"/>
                </a:solidFill>
              </a:defRPr>
            </a:pPr>
            <a:r>
              <a:t>Validation du comité exécutif - Janvier 2025</a:t>
            </a:r>
          </a:p>
          <a:p>
            <a:pPr>
              <a:spcBef>
                <a:spcPts val="1000"/>
              </a:spcBef>
              <a:defRPr sz="2000">
                <a:solidFill>
                  <a:srgbClr val="0066CC"/>
                </a:solidFill>
              </a:defRPr>
            </a:pPr>
            <a:r>
              <a:t>Kick-off des programmes prioritaires - Février 2025</a:t>
            </a:r>
          </a:p>
          <a:p>
            <a:pPr>
              <a:spcBef>
                <a:spcPts val="1000"/>
              </a:spcBef>
              <a:defRPr sz="2000">
                <a:solidFill>
                  <a:srgbClr val="0066CC"/>
                </a:solidFill>
              </a:defRPr>
            </a:pPr>
            <a:r>
              <a:t>Revues mensuelles de progression avec les sponsors</a:t>
            </a:r>
          </a:p>
          <a:p>
            <a:pPr>
              <a:spcBef>
                <a:spcPts val="1000"/>
              </a:spcBef>
              <a:defRPr sz="2000">
                <a:solidFill>
                  <a:srgbClr val="0066CC"/>
                </a:solidFill>
              </a:defRPr>
            </a:pPr>
            <a:r>
              <a:t>Communication régulière à toutes les parties prenantes</a:t>
            </a:r>
          </a:p>
          <a:p>
            <a:pPr>
              <a:spcBef>
                <a:spcPts val="1000"/>
              </a:spcBef>
              <a:defRPr sz="2000">
                <a:solidFill>
                  <a:srgbClr val="0066CC"/>
                </a:solidFill>
              </a:defRPr>
            </a:pPr>
            <a:r>
              <a:t>Ajustements agiles basés sur les retours du terrain</a:t>
            </a:r>
          </a:p>
        </p:txBody>
      </p:sp>
      <p:pic>
        <p:nvPicPr>
          <p:cNvPr id="4" name="Picture 3" descr="ppt_conclusion_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4572000"/>
            <a:ext cx="4572000" cy="1714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